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7" r:id="rId18"/>
    <p:sldId id="273" r:id="rId19"/>
    <p:sldId id="278" r:id="rId20"/>
    <p:sldId id="279" r:id="rId21"/>
    <p:sldId id="280" r:id="rId22"/>
    <p:sldId id="281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34E7DDEF-B7A6-42E8-8695-8DC53974E8CA}">
          <p14:sldIdLst>
            <p14:sldId id="256"/>
            <p14:sldId id="257"/>
            <p14:sldId id="258"/>
            <p14:sldId id="259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7"/>
            <p14:sldId id="273"/>
            <p14:sldId id="278"/>
            <p14:sldId id="279"/>
            <p14:sldId id="280"/>
            <p14:sldId id="281"/>
            <p14:sldId id="282"/>
            <p14:sldId id="283"/>
            <p14:sldId id="28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1" autoAdjust="0"/>
    <p:restoredTop sz="94668" autoAdjust="0"/>
  </p:normalViewPr>
  <p:slideViewPr>
    <p:cSldViewPr>
      <p:cViewPr>
        <p:scale>
          <a:sx n="66" d="100"/>
          <a:sy n="66" d="100"/>
        </p:scale>
        <p:origin x="-1698" y="-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6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E1BD4A-A3BC-4A34-A60A-5FDBC5809ACA}" type="doc">
      <dgm:prSet loTypeId="urn:microsoft.com/office/officeart/2005/8/layout/process4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AB99C9-DCA7-41F3-B0BF-958C71849D52}">
      <dgm:prSet phldrT="[Текст]"/>
      <dgm:spPr/>
      <dgm:t>
        <a:bodyPr/>
        <a:lstStyle/>
        <a:p>
          <a:r>
            <a:rPr lang="ru-RU" dirty="0" smtClean="0"/>
            <a:t>Встреча </a:t>
          </a:r>
          <a:r>
            <a:rPr lang="ru-RU" dirty="0" err="1" smtClean="0"/>
            <a:t>Солохи</a:t>
          </a:r>
          <a:r>
            <a:rPr lang="ru-RU" dirty="0" smtClean="0"/>
            <a:t> с чёртом</a:t>
          </a:r>
          <a:endParaRPr lang="ru-RU" dirty="0"/>
        </a:p>
      </dgm:t>
    </dgm:pt>
    <dgm:pt modelId="{F60D638C-BC99-4A28-90A5-8704188E4047}" type="parTrans" cxnId="{B7F98092-0CFC-48E4-851B-5EAFA33B9E89}">
      <dgm:prSet/>
      <dgm:spPr/>
      <dgm:t>
        <a:bodyPr/>
        <a:lstStyle/>
        <a:p>
          <a:endParaRPr lang="ru-RU"/>
        </a:p>
      </dgm:t>
    </dgm:pt>
    <dgm:pt modelId="{8E362840-9F02-4844-8929-A95F6BD56D9D}" type="sibTrans" cxnId="{B7F98092-0CFC-48E4-851B-5EAFA33B9E89}">
      <dgm:prSet/>
      <dgm:spPr/>
      <dgm:t>
        <a:bodyPr/>
        <a:lstStyle/>
        <a:p>
          <a:endParaRPr lang="ru-RU"/>
        </a:p>
      </dgm:t>
    </dgm:pt>
    <dgm:pt modelId="{025EF1FB-DAD6-416C-ACCC-68E391E4B955}">
      <dgm:prSet phldrT="[Текст]"/>
      <dgm:spPr/>
      <dgm:t>
        <a:bodyPr/>
        <a:lstStyle/>
        <a:p>
          <a:r>
            <a:rPr lang="ru-RU" dirty="0" err="1" smtClean="0"/>
            <a:t>Вакула</a:t>
          </a:r>
          <a:r>
            <a:rPr lang="ru-RU" dirty="0" smtClean="0"/>
            <a:t> идёт к </a:t>
          </a:r>
          <a:r>
            <a:rPr lang="ru-RU" dirty="0" err="1" smtClean="0"/>
            <a:t>Пацюку</a:t>
          </a:r>
          <a:r>
            <a:rPr lang="ru-RU" dirty="0" smtClean="0"/>
            <a:t> за советом</a:t>
          </a:r>
          <a:endParaRPr lang="ru-RU" dirty="0"/>
        </a:p>
      </dgm:t>
    </dgm:pt>
    <dgm:pt modelId="{BADBD19A-78E8-449D-A63C-C490F5E43E88}" type="parTrans" cxnId="{6159B753-D7C1-435A-AB73-904BB9211E6C}">
      <dgm:prSet/>
      <dgm:spPr/>
      <dgm:t>
        <a:bodyPr/>
        <a:lstStyle/>
        <a:p>
          <a:endParaRPr lang="ru-RU"/>
        </a:p>
      </dgm:t>
    </dgm:pt>
    <dgm:pt modelId="{A56F4C86-AD19-4CFC-80B9-86B09D1536EA}" type="sibTrans" cxnId="{6159B753-D7C1-435A-AB73-904BB9211E6C}">
      <dgm:prSet/>
      <dgm:spPr/>
      <dgm:t>
        <a:bodyPr/>
        <a:lstStyle/>
        <a:p>
          <a:endParaRPr lang="ru-RU"/>
        </a:p>
      </dgm:t>
    </dgm:pt>
    <dgm:pt modelId="{ECEB780F-C4B1-4BDF-A67A-DFE9D584B439}">
      <dgm:prSet phldrT="[Текст]"/>
      <dgm:spPr/>
      <dgm:t>
        <a:bodyPr/>
        <a:lstStyle/>
        <a:p>
          <a:r>
            <a:rPr lang="ru-RU" dirty="0" smtClean="0"/>
            <a:t>Полёт кузнеца на чёрте в Петербург</a:t>
          </a:r>
          <a:endParaRPr lang="ru-RU" dirty="0"/>
        </a:p>
      </dgm:t>
    </dgm:pt>
    <dgm:pt modelId="{A3B1E20E-6F8D-42BE-868F-3645D60DCDAE}" type="parTrans" cxnId="{8F233795-AD6B-4B2B-98B1-D06EDBA952B0}">
      <dgm:prSet/>
      <dgm:spPr/>
      <dgm:t>
        <a:bodyPr/>
        <a:lstStyle/>
        <a:p>
          <a:endParaRPr lang="ru-RU"/>
        </a:p>
      </dgm:t>
    </dgm:pt>
    <dgm:pt modelId="{715196E4-287D-47D1-8802-414A4DD494C2}" type="sibTrans" cxnId="{8F233795-AD6B-4B2B-98B1-D06EDBA952B0}">
      <dgm:prSet/>
      <dgm:spPr/>
      <dgm:t>
        <a:bodyPr/>
        <a:lstStyle/>
        <a:p>
          <a:endParaRPr lang="ru-RU"/>
        </a:p>
      </dgm:t>
    </dgm:pt>
    <dgm:pt modelId="{242745A1-594D-4B3B-BD9B-44319BD77D20}" type="pres">
      <dgm:prSet presAssocID="{57E1BD4A-A3BC-4A34-A60A-5FDBC5809A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BB8B09-170D-41AE-95DC-5322139AB36C}" type="pres">
      <dgm:prSet presAssocID="{ECEB780F-C4B1-4BDF-A67A-DFE9D584B439}" presName="boxAndChildren" presStyleCnt="0"/>
      <dgm:spPr/>
    </dgm:pt>
    <dgm:pt modelId="{A8DDFCD7-D7B3-4F5D-A60C-FE07BEAAFCF4}" type="pres">
      <dgm:prSet presAssocID="{ECEB780F-C4B1-4BDF-A67A-DFE9D584B439}" presName="parentTextBox" presStyleLbl="node1" presStyleIdx="0" presStyleCnt="3"/>
      <dgm:spPr/>
      <dgm:t>
        <a:bodyPr/>
        <a:lstStyle/>
        <a:p>
          <a:endParaRPr lang="ru-RU"/>
        </a:p>
      </dgm:t>
    </dgm:pt>
    <dgm:pt modelId="{D703F65D-DF4A-484A-BD32-A5A9B5752A73}" type="pres">
      <dgm:prSet presAssocID="{A56F4C86-AD19-4CFC-80B9-86B09D1536EA}" presName="sp" presStyleCnt="0"/>
      <dgm:spPr/>
    </dgm:pt>
    <dgm:pt modelId="{51309274-1AF6-406C-AB88-6C216651C477}" type="pres">
      <dgm:prSet presAssocID="{025EF1FB-DAD6-416C-ACCC-68E391E4B955}" presName="arrowAndChildren" presStyleCnt="0"/>
      <dgm:spPr/>
    </dgm:pt>
    <dgm:pt modelId="{1009B641-61FE-40CF-9D50-3274B178951A}" type="pres">
      <dgm:prSet presAssocID="{025EF1FB-DAD6-416C-ACCC-68E391E4B955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DDA439BC-1EB5-4D93-A6B0-BEFB5AAED434}" type="pres">
      <dgm:prSet presAssocID="{8E362840-9F02-4844-8929-A95F6BD56D9D}" presName="sp" presStyleCnt="0"/>
      <dgm:spPr/>
    </dgm:pt>
    <dgm:pt modelId="{B1E06BFA-7226-47D2-9898-27D53D92441F}" type="pres">
      <dgm:prSet presAssocID="{FCAB99C9-DCA7-41F3-B0BF-958C71849D52}" presName="arrowAndChildren" presStyleCnt="0"/>
      <dgm:spPr/>
    </dgm:pt>
    <dgm:pt modelId="{2FDD7ADD-AEA6-4357-94B0-70AA6146531D}" type="pres">
      <dgm:prSet presAssocID="{FCAB99C9-DCA7-41F3-B0BF-958C71849D52}" presName="parentTextArrow" presStyleLbl="node1" presStyleIdx="2" presStyleCnt="3" custLinFactNeighborX="-2632" custLinFactNeighborY="-46"/>
      <dgm:spPr/>
      <dgm:t>
        <a:bodyPr/>
        <a:lstStyle/>
        <a:p>
          <a:endParaRPr lang="ru-RU"/>
        </a:p>
      </dgm:t>
    </dgm:pt>
  </dgm:ptLst>
  <dgm:cxnLst>
    <dgm:cxn modelId="{C8C49997-053C-4CD0-8DA9-387BEFA3976A}" type="presOf" srcId="{025EF1FB-DAD6-416C-ACCC-68E391E4B955}" destId="{1009B641-61FE-40CF-9D50-3274B178951A}" srcOrd="0" destOrd="0" presId="urn:microsoft.com/office/officeart/2005/8/layout/process4"/>
    <dgm:cxn modelId="{6159B753-D7C1-435A-AB73-904BB9211E6C}" srcId="{57E1BD4A-A3BC-4A34-A60A-5FDBC5809ACA}" destId="{025EF1FB-DAD6-416C-ACCC-68E391E4B955}" srcOrd="1" destOrd="0" parTransId="{BADBD19A-78E8-449D-A63C-C490F5E43E88}" sibTransId="{A56F4C86-AD19-4CFC-80B9-86B09D1536EA}"/>
    <dgm:cxn modelId="{8F233795-AD6B-4B2B-98B1-D06EDBA952B0}" srcId="{57E1BD4A-A3BC-4A34-A60A-5FDBC5809ACA}" destId="{ECEB780F-C4B1-4BDF-A67A-DFE9D584B439}" srcOrd="2" destOrd="0" parTransId="{A3B1E20E-6F8D-42BE-868F-3645D60DCDAE}" sibTransId="{715196E4-287D-47D1-8802-414A4DD494C2}"/>
    <dgm:cxn modelId="{B7F98092-0CFC-48E4-851B-5EAFA33B9E89}" srcId="{57E1BD4A-A3BC-4A34-A60A-5FDBC5809ACA}" destId="{FCAB99C9-DCA7-41F3-B0BF-958C71849D52}" srcOrd="0" destOrd="0" parTransId="{F60D638C-BC99-4A28-90A5-8704188E4047}" sibTransId="{8E362840-9F02-4844-8929-A95F6BD56D9D}"/>
    <dgm:cxn modelId="{39B53230-13D7-44C7-B920-2089CAB3EF9A}" type="presOf" srcId="{57E1BD4A-A3BC-4A34-A60A-5FDBC5809ACA}" destId="{242745A1-594D-4B3B-BD9B-44319BD77D20}" srcOrd="0" destOrd="0" presId="urn:microsoft.com/office/officeart/2005/8/layout/process4"/>
    <dgm:cxn modelId="{33148766-ED90-4A73-AD9D-2DD1E8C96EEB}" type="presOf" srcId="{FCAB99C9-DCA7-41F3-B0BF-958C71849D52}" destId="{2FDD7ADD-AEA6-4357-94B0-70AA6146531D}" srcOrd="0" destOrd="0" presId="urn:microsoft.com/office/officeart/2005/8/layout/process4"/>
    <dgm:cxn modelId="{4CD1E2C3-BF23-42EB-970E-C59BC178F74C}" type="presOf" srcId="{ECEB780F-C4B1-4BDF-A67A-DFE9D584B439}" destId="{A8DDFCD7-D7B3-4F5D-A60C-FE07BEAAFCF4}" srcOrd="0" destOrd="0" presId="urn:microsoft.com/office/officeart/2005/8/layout/process4"/>
    <dgm:cxn modelId="{8E311558-8F34-4291-B8D2-E0281AA875A4}" type="presParOf" srcId="{242745A1-594D-4B3B-BD9B-44319BD77D20}" destId="{C4BB8B09-170D-41AE-95DC-5322139AB36C}" srcOrd="0" destOrd="0" presId="urn:microsoft.com/office/officeart/2005/8/layout/process4"/>
    <dgm:cxn modelId="{2F9FED71-58D9-4038-B45C-55EEB83C37F7}" type="presParOf" srcId="{C4BB8B09-170D-41AE-95DC-5322139AB36C}" destId="{A8DDFCD7-D7B3-4F5D-A60C-FE07BEAAFCF4}" srcOrd="0" destOrd="0" presId="urn:microsoft.com/office/officeart/2005/8/layout/process4"/>
    <dgm:cxn modelId="{DB182FAB-A15E-4377-B875-DB8DDF10F067}" type="presParOf" srcId="{242745A1-594D-4B3B-BD9B-44319BD77D20}" destId="{D703F65D-DF4A-484A-BD32-A5A9B5752A73}" srcOrd="1" destOrd="0" presId="urn:microsoft.com/office/officeart/2005/8/layout/process4"/>
    <dgm:cxn modelId="{F7B5CB25-3F90-4945-8773-39905C663EFD}" type="presParOf" srcId="{242745A1-594D-4B3B-BD9B-44319BD77D20}" destId="{51309274-1AF6-406C-AB88-6C216651C477}" srcOrd="2" destOrd="0" presId="urn:microsoft.com/office/officeart/2005/8/layout/process4"/>
    <dgm:cxn modelId="{39F7C256-BC3A-49DE-8780-D38FCB730985}" type="presParOf" srcId="{51309274-1AF6-406C-AB88-6C216651C477}" destId="{1009B641-61FE-40CF-9D50-3274B178951A}" srcOrd="0" destOrd="0" presId="urn:microsoft.com/office/officeart/2005/8/layout/process4"/>
    <dgm:cxn modelId="{8775A9EE-0AD1-4630-AFCE-DDCEA3CFF59F}" type="presParOf" srcId="{242745A1-594D-4B3B-BD9B-44319BD77D20}" destId="{DDA439BC-1EB5-4D93-A6B0-BEFB5AAED434}" srcOrd="3" destOrd="0" presId="urn:microsoft.com/office/officeart/2005/8/layout/process4"/>
    <dgm:cxn modelId="{6CB3D77E-6C3D-4D47-A836-5D8FA3BCEDBF}" type="presParOf" srcId="{242745A1-594D-4B3B-BD9B-44319BD77D20}" destId="{B1E06BFA-7226-47D2-9898-27D53D92441F}" srcOrd="4" destOrd="0" presId="urn:microsoft.com/office/officeart/2005/8/layout/process4"/>
    <dgm:cxn modelId="{453D0EFF-8199-41F9-869F-21789FAE332A}" type="presParOf" srcId="{B1E06BFA-7226-47D2-9898-27D53D92441F}" destId="{2FDD7ADD-AEA6-4357-94B0-70AA6146531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DDFCD7-D7B3-4F5D-A60C-FE07BEAAFCF4}">
      <dsp:nvSpPr>
        <dsp:cNvPr id="0" name=""/>
        <dsp:cNvSpPr/>
      </dsp:nvSpPr>
      <dsp:spPr>
        <a:xfrm>
          <a:off x="0" y="1602843"/>
          <a:ext cx="5328591" cy="5260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Полёт кузнеца на чёрте в Петербург</a:t>
          </a:r>
          <a:endParaRPr lang="ru-RU" sz="1800" kern="1200" dirty="0"/>
        </a:p>
      </dsp:txBody>
      <dsp:txXfrm>
        <a:off x="0" y="1602843"/>
        <a:ext cx="5328591" cy="526089"/>
      </dsp:txXfrm>
    </dsp:sp>
    <dsp:sp modelId="{1009B641-61FE-40CF-9D50-3274B178951A}">
      <dsp:nvSpPr>
        <dsp:cNvPr id="0" name=""/>
        <dsp:cNvSpPr/>
      </dsp:nvSpPr>
      <dsp:spPr>
        <a:xfrm rot="10800000">
          <a:off x="0" y="801609"/>
          <a:ext cx="5328591" cy="80912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Вакула</a:t>
          </a:r>
          <a:r>
            <a:rPr lang="ru-RU" sz="1800" kern="1200" dirty="0" smtClean="0"/>
            <a:t> идёт к </a:t>
          </a:r>
          <a:r>
            <a:rPr lang="ru-RU" sz="1800" kern="1200" dirty="0" err="1" smtClean="0"/>
            <a:t>Пацюку</a:t>
          </a:r>
          <a:r>
            <a:rPr lang="ru-RU" sz="1800" kern="1200" dirty="0" smtClean="0"/>
            <a:t> за советом</a:t>
          </a:r>
          <a:endParaRPr lang="ru-RU" sz="1800" kern="1200" dirty="0"/>
        </a:p>
      </dsp:txBody>
      <dsp:txXfrm rot="10800000">
        <a:off x="0" y="801609"/>
        <a:ext cx="5328591" cy="525745"/>
      </dsp:txXfrm>
    </dsp:sp>
    <dsp:sp modelId="{2FDD7ADD-AEA6-4357-94B0-70AA6146531D}">
      <dsp:nvSpPr>
        <dsp:cNvPr id="0" name=""/>
        <dsp:cNvSpPr/>
      </dsp:nvSpPr>
      <dsp:spPr>
        <a:xfrm rot="10800000">
          <a:off x="0" y="4"/>
          <a:ext cx="5328591" cy="80912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Встреча </a:t>
          </a:r>
          <a:r>
            <a:rPr lang="ru-RU" sz="1800" kern="1200" dirty="0" err="1" smtClean="0"/>
            <a:t>Солохи</a:t>
          </a:r>
          <a:r>
            <a:rPr lang="ru-RU" sz="1800" kern="1200" dirty="0" smtClean="0"/>
            <a:t> с чёртом</a:t>
          </a:r>
          <a:endParaRPr lang="ru-RU" sz="1800" kern="1200" dirty="0"/>
        </a:p>
      </dsp:txBody>
      <dsp:txXfrm rot="10800000">
        <a:off x="0" y="4"/>
        <a:ext cx="5328591" cy="5257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772816"/>
            <a:ext cx="6408712" cy="1209680"/>
          </a:xfrm>
        </p:spPr>
        <p:txBody>
          <a:bodyPr>
            <a:noAutofit/>
          </a:bodyPr>
          <a:lstStyle/>
          <a:p>
            <a:r>
              <a:rPr lang="ru-RU" sz="2400" dirty="0" smtClean="0"/>
              <a:t>Реализация </a:t>
            </a:r>
            <a:r>
              <a:rPr lang="ru-RU" sz="2400" dirty="0" err="1" smtClean="0"/>
              <a:t>компетентностного</a:t>
            </a:r>
            <a:r>
              <a:rPr lang="ru-RU" sz="2400" dirty="0" smtClean="0"/>
              <a:t> подхода на уроках литературы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429000"/>
            <a:ext cx="6696744" cy="2304256"/>
          </a:xfrm>
        </p:spPr>
        <p:txBody>
          <a:bodyPr>
            <a:normAutofit/>
          </a:bodyPr>
          <a:lstStyle/>
          <a:p>
            <a:r>
              <a:rPr lang="ru-RU" dirty="0" smtClean="0"/>
              <a:t>Система уроков внеклассного чтения в 5-7 классах </a:t>
            </a:r>
          </a:p>
          <a:p>
            <a:r>
              <a:rPr lang="ru-RU" dirty="0" smtClean="0"/>
              <a:t>как средство формирования</a:t>
            </a:r>
          </a:p>
          <a:p>
            <a:r>
              <a:rPr lang="ru-RU" dirty="0" smtClean="0"/>
              <a:t>ключевых компетенций обучающихся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142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Этапы урока: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060848"/>
            <a:ext cx="7056784" cy="3600400"/>
          </a:xfrm>
        </p:spPr>
        <p:txBody>
          <a:bodyPr>
            <a:normAutofit lnSpcReduction="10000"/>
          </a:bodyPr>
          <a:lstStyle/>
          <a:p>
            <a:pPr indent="0">
              <a:buNone/>
            </a:pPr>
            <a:r>
              <a:rPr lang="ru-RU" sz="2000" b="1" dirty="0" smtClean="0"/>
              <a:t>1. Подготовительный:</a:t>
            </a:r>
          </a:p>
          <a:p>
            <a:pPr marL="285750" indent="-285750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000" dirty="0" smtClean="0"/>
              <a:t>Деление на команды, группы, экипажи (может быть произвольным, по принципу жребия, либо опосредованным: назначенные капитаны поочередно выбирают членов своей команды)</a:t>
            </a:r>
          </a:p>
          <a:p>
            <a:pPr marL="285750" indent="-285750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000" dirty="0" smtClean="0"/>
              <a:t>Название команд (тематическое)</a:t>
            </a:r>
          </a:p>
          <a:p>
            <a:pPr marL="285750" indent="-285750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000" dirty="0" smtClean="0"/>
              <a:t>Распределение ролей (при необходимости</a:t>
            </a:r>
            <a:r>
              <a:rPr lang="ru-RU" sz="2000" dirty="0" smtClean="0"/>
              <a:t>: архивариус</a:t>
            </a:r>
            <a:r>
              <a:rPr lang="ru-RU" sz="2000" dirty="0" smtClean="0"/>
              <a:t>, бухгалтер, боцман и пр.)</a:t>
            </a:r>
          </a:p>
          <a:p>
            <a:pPr indent="0">
              <a:buNone/>
            </a:pPr>
            <a:r>
              <a:rPr lang="ru-RU" sz="2000" b="1" dirty="0" smtClean="0"/>
              <a:t>2. Основной.</a:t>
            </a:r>
            <a:r>
              <a:rPr lang="ru-RU" sz="2000" dirty="0" smtClean="0"/>
              <a:t> </a:t>
            </a:r>
          </a:p>
          <a:p>
            <a:pPr indent="0">
              <a:buNone/>
            </a:pPr>
            <a:r>
              <a:rPr lang="ru-RU" sz="2000" b="1" dirty="0" smtClean="0"/>
              <a:t>3. Подведение итогов.</a:t>
            </a:r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05983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1484783"/>
            <a:ext cx="69127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	</a:t>
            </a:r>
            <a:r>
              <a:rPr lang="ru-RU" sz="2600" u="sng" dirty="0" smtClean="0"/>
              <a:t>Основной этап</a:t>
            </a:r>
            <a:r>
              <a:rPr lang="ru-RU" sz="2600" dirty="0" smtClean="0"/>
              <a:t> включает в себя от пяти до десяти различных конкурсов, которые могут варьироваться в зависимости от тематики урока и предпочтений учителя. </a:t>
            </a:r>
          </a:p>
          <a:p>
            <a:pPr algn="just"/>
            <a:endParaRPr lang="ru-RU" sz="2600" dirty="0" smtClean="0"/>
          </a:p>
          <a:p>
            <a:pPr algn="just"/>
            <a:r>
              <a:rPr lang="ru-RU" sz="2600" dirty="0"/>
              <a:t>	</a:t>
            </a:r>
            <a:r>
              <a:rPr lang="ru-RU" sz="2600" dirty="0" smtClean="0"/>
              <a:t>Предлагаемые ниже задания позволяют задействовать широкий спектр имеющихся у учащихся знаний и навыков работы с художественным текстом.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18298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1484781"/>
            <a:ext cx="705678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u="sng" dirty="0" smtClean="0"/>
              <a:t>1 конкурс</a:t>
            </a:r>
            <a:r>
              <a:rPr lang="ru-RU" sz="2800" b="1" i="1" dirty="0" smtClean="0"/>
              <a:t> </a:t>
            </a:r>
            <a:r>
              <a:rPr lang="ru-RU" sz="2800" b="1" dirty="0" smtClean="0"/>
              <a:t>«Разминка». </a:t>
            </a:r>
          </a:p>
          <a:p>
            <a:pPr algn="just"/>
            <a:endParaRPr lang="ru-RU" sz="1200" dirty="0"/>
          </a:p>
          <a:p>
            <a:pPr algn="just"/>
            <a:r>
              <a:rPr lang="ru-RU" sz="2600" dirty="0" smtClean="0"/>
              <a:t>	Представляет собой простейший набор вопросов по содержанию произведений, которые учащиеся прочитали по заданию учителя. Вопросы задаются командам по очереди. Если одна из команд затрудняется с ответом, другие команды получают возможность заработать очко.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39234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1484781"/>
            <a:ext cx="6768752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u="sng" dirty="0" smtClean="0"/>
              <a:t>2 конкурс</a:t>
            </a:r>
            <a:r>
              <a:rPr lang="ru-RU" sz="2800" b="1" i="1" dirty="0" smtClean="0"/>
              <a:t> </a:t>
            </a:r>
            <a:r>
              <a:rPr lang="ru-RU" sz="2800" b="1" dirty="0" smtClean="0"/>
              <a:t>«Угадай - ка».</a:t>
            </a:r>
            <a:r>
              <a:rPr lang="ru-RU" sz="2800" b="1" u="sng" dirty="0" smtClean="0"/>
              <a:t> </a:t>
            </a:r>
          </a:p>
          <a:p>
            <a:pPr algn="just"/>
            <a:endParaRPr lang="ru-RU" sz="1200" dirty="0"/>
          </a:p>
          <a:p>
            <a:pPr algn="just"/>
            <a:r>
              <a:rPr lang="ru-RU" sz="2600" dirty="0" smtClean="0"/>
              <a:t>	Учащимся предлагается узнать героя по цитате из произведения. </a:t>
            </a:r>
            <a:r>
              <a:rPr lang="ru-RU" sz="2600" dirty="0"/>
              <a:t>Т</a:t>
            </a:r>
            <a:r>
              <a:rPr lang="ru-RU" sz="2600" dirty="0" smtClean="0"/>
              <a:t>екстовые отрывки могут быть как напечатаны, так и зачитаны учителем вслух. Допускается варьирование задания в зависимости от специфики произведений: о ком идет речь? кто это говорит? К кому обращены слова?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406826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1340768"/>
            <a:ext cx="691276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u="sng" dirty="0" smtClean="0"/>
              <a:t>3 конкурс</a:t>
            </a:r>
            <a:r>
              <a:rPr lang="ru-RU" sz="2800" b="1" i="1" dirty="0" smtClean="0"/>
              <a:t> </a:t>
            </a:r>
            <a:r>
              <a:rPr lang="ru-RU" sz="2800" b="1" dirty="0" smtClean="0"/>
              <a:t>«Объясни - ка».</a:t>
            </a:r>
            <a:r>
              <a:rPr lang="ru-RU" sz="2800" b="1" u="sng" dirty="0" smtClean="0"/>
              <a:t> </a:t>
            </a:r>
          </a:p>
          <a:p>
            <a:pPr algn="just"/>
            <a:endParaRPr lang="ru-RU" sz="1200" dirty="0"/>
          </a:p>
          <a:p>
            <a:pPr algn="just"/>
            <a:r>
              <a:rPr lang="ru-RU" sz="2600" dirty="0" smtClean="0"/>
              <a:t>	Целью конкурса является работа с лексикой. Учащимся раздаются карточки с перечнем слов (это могут быть устаревшие, диалектные слова, термины и пр.) и  предлагается объяснить их значение.</a:t>
            </a:r>
          </a:p>
          <a:p>
            <a:pPr algn="just"/>
            <a:r>
              <a:rPr lang="ru-RU" sz="2600" dirty="0" smtClean="0"/>
              <a:t>	Ещё одна форма работы – установление соответствия между терминами и их определениями, русскими словами и старославянизмами.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9424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1340767"/>
            <a:ext cx="741682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    </a:t>
            </a:r>
            <a:r>
              <a:rPr lang="ru-RU" sz="2400" b="1" i="1" u="sng" dirty="0" smtClean="0"/>
              <a:t>4 конкурс</a:t>
            </a:r>
            <a:r>
              <a:rPr lang="ru-RU" sz="2800" b="1" i="1" dirty="0" smtClean="0"/>
              <a:t> </a:t>
            </a:r>
            <a:r>
              <a:rPr lang="ru-RU" sz="2800" b="1" dirty="0" smtClean="0"/>
              <a:t>«Цепочка».</a:t>
            </a:r>
            <a:r>
              <a:rPr lang="ru-RU" sz="2800" b="1" u="sng" dirty="0" smtClean="0"/>
              <a:t> </a:t>
            </a:r>
          </a:p>
          <a:p>
            <a:pPr algn="just"/>
            <a:endParaRPr lang="ru-RU" sz="1200" dirty="0"/>
          </a:p>
          <a:p>
            <a:pPr algn="just"/>
            <a:r>
              <a:rPr lang="ru-RU" sz="2600" dirty="0" smtClean="0"/>
              <a:t>	Учащимся необходимо расположить выданные каждой команде карточки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(8 – 12</a:t>
            </a:r>
            <a:r>
              <a:rPr lang="ru-RU" sz="2000" dirty="0" smtClean="0">
                <a:cs typeface="Arial" pitchFamily="34" charset="0"/>
              </a:rPr>
              <a:t> штук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sz="2600" dirty="0" smtClean="0"/>
              <a:t> в соответствии с развитием сюжета.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1555043786"/>
              </p:ext>
            </p:extLst>
          </p:nvPr>
        </p:nvGraphicFramePr>
        <p:xfrm>
          <a:off x="2051720" y="3428999"/>
          <a:ext cx="5328592" cy="2129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01587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1124744"/>
            <a:ext cx="6336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u="sng" dirty="0"/>
              <a:t>5</a:t>
            </a:r>
            <a:r>
              <a:rPr lang="ru-RU" sz="2400" b="1" i="1" u="sng" dirty="0" smtClean="0"/>
              <a:t> конкурс</a:t>
            </a:r>
            <a:r>
              <a:rPr lang="ru-RU" sz="2800" b="1" i="1" dirty="0" smtClean="0"/>
              <a:t> </a:t>
            </a:r>
            <a:r>
              <a:rPr lang="ru-RU" sz="2800" b="1" dirty="0" smtClean="0"/>
              <a:t>«Сравни - ка».</a:t>
            </a:r>
            <a:r>
              <a:rPr lang="ru-RU" sz="2800" b="1" u="sng" dirty="0" smtClean="0"/>
              <a:t> </a:t>
            </a:r>
          </a:p>
          <a:p>
            <a:pPr algn="just"/>
            <a:endParaRPr lang="ru-RU" sz="1200" dirty="0"/>
          </a:p>
          <a:p>
            <a:pPr algn="just"/>
            <a:r>
              <a:rPr lang="ru-RU" sz="2600" dirty="0" smtClean="0"/>
              <a:t>	Команды должны заполнить сравнительную таблицу, сопоставляя героев или произведения по заданным параметрам.</a:t>
            </a:r>
            <a:endParaRPr lang="ru-RU" sz="26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6858554"/>
              </p:ext>
            </p:extLst>
          </p:nvPr>
        </p:nvGraphicFramePr>
        <p:xfrm>
          <a:off x="1317643" y="3506710"/>
          <a:ext cx="6365103" cy="1994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1701"/>
                <a:gridCol w="2121701"/>
                <a:gridCol w="2121701"/>
              </a:tblGrid>
              <a:tr h="39883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Параметры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Хорь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Калиныч</a:t>
                      </a:r>
                      <a:endParaRPr lang="ru-RU" dirty="0"/>
                    </a:p>
                  </a:txBody>
                  <a:tcPr/>
                </a:tc>
              </a:tr>
              <a:tr h="39883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dirty="0" smtClean="0"/>
                        <a:t>1. Внешность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8830">
                <a:tc>
                  <a:txBody>
                    <a:bodyPr/>
                    <a:lstStyle/>
                    <a:p>
                      <a:r>
                        <a:rPr lang="ru-RU" dirty="0" smtClean="0"/>
                        <a:t>2. Семья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8830">
                <a:tc>
                  <a:txBody>
                    <a:bodyPr/>
                    <a:lstStyle/>
                    <a:p>
                      <a:r>
                        <a:rPr lang="ru-RU" dirty="0" smtClean="0"/>
                        <a:t>3. Жилище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8830">
                <a:tc>
                  <a:txBody>
                    <a:bodyPr/>
                    <a:lstStyle/>
                    <a:p>
                      <a:r>
                        <a:rPr lang="ru-RU" dirty="0" smtClean="0"/>
                        <a:t>4. Грамотность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1247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7" y="1052736"/>
            <a:ext cx="7179705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u="sng" dirty="0" smtClean="0"/>
              <a:t>6 конкурс</a:t>
            </a:r>
            <a:r>
              <a:rPr lang="ru-RU" sz="2800" b="1" i="1" dirty="0" smtClean="0"/>
              <a:t> </a:t>
            </a:r>
            <a:r>
              <a:rPr lang="ru-RU" sz="2800" b="1" dirty="0" smtClean="0"/>
              <a:t>«Находка».</a:t>
            </a:r>
            <a:r>
              <a:rPr lang="ru-RU" sz="2800" b="1" u="sng" dirty="0" smtClean="0"/>
              <a:t> </a:t>
            </a:r>
          </a:p>
          <a:p>
            <a:pPr algn="just"/>
            <a:r>
              <a:rPr lang="ru-RU" sz="2600" dirty="0" smtClean="0"/>
              <a:t>	</a:t>
            </a:r>
            <a:r>
              <a:rPr lang="ru-RU" sz="2200" dirty="0" smtClean="0"/>
              <a:t>Целью конкурса является работа с текстом. Учащимся раздаются текстовые отрывки и карточки с перечнем литературоведческих терминов (метафора, сравнение, олицетворение, эпитет, ирония, литота.) и  предлагается найти  их в тексте и вписать в таблицу: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97235569"/>
              </p:ext>
            </p:extLst>
          </p:nvPr>
        </p:nvGraphicFramePr>
        <p:xfrm>
          <a:off x="1933159" y="3330283"/>
          <a:ext cx="5400600" cy="14630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00300"/>
                <a:gridCol w="2700300"/>
              </a:tblGrid>
              <a:tr h="333617">
                <a:tc>
                  <a:txBody>
                    <a:bodyPr/>
                    <a:lstStyle/>
                    <a:p>
                      <a:r>
                        <a:rPr lang="ru-RU" b="0" dirty="0" smtClean="0"/>
                        <a:t>Метафора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3617">
                <a:tc>
                  <a:txBody>
                    <a:bodyPr/>
                    <a:lstStyle/>
                    <a:p>
                      <a:r>
                        <a:rPr lang="ru-RU" dirty="0" smtClean="0"/>
                        <a:t>Сравнение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361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Олицетворение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361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Эпитет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71600" y="501317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u="sng" dirty="0"/>
              <a:t>7 конкурс</a:t>
            </a:r>
            <a:r>
              <a:rPr lang="ru-RU" sz="2800" b="1" i="1" dirty="0"/>
              <a:t> </a:t>
            </a:r>
            <a:r>
              <a:rPr lang="ru-RU" sz="2800" b="1" dirty="0"/>
              <a:t>«Кроссворд»</a:t>
            </a:r>
            <a:r>
              <a:rPr lang="ru-RU" b="1" dirty="0"/>
              <a:t>.</a:t>
            </a:r>
            <a:r>
              <a:rPr lang="ru-RU" b="1" u="sng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65794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1762" y="1052737"/>
            <a:ext cx="67005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b="1" i="1" u="sng" dirty="0" smtClean="0"/>
              <a:t>8 </a:t>
            </a:r>
            <a:r>
              <a:rPr lang="ru-RU" sz="2600" b="1" i="1" u="sng" dirty="0"/>
              <a:t>конкурс</a:t>
            </a:r>
            <a:r>
              <a:rPr lang="ru-RU" sz="2600" b="1" i="1" dirty="0"/>
              <a:t> </a:t>
            </a:r>
            <a:r>
              <a:rPr lang="ru-RU" sz="2600" b="1" dirty="0" smtClean="0"/>
              <a:t>«Создай - ка».</a:t>
            </a:r>
          </a:p>
          <a:p>
            <a:pPr algn="just"/>
            <a:r>
              <a:rPr lang="ru-RU" sz="2400" dirty="0" smtClean="0"/>
              <a:t>	В рамках конкурса учащимся предлагается творческое задание: нарисовать обложку или иллюстрацию к произведению, афишу, написать </a:t>
            </a:r>
            <a:r>
              <a:rPr lang="ru-RU" sz="2400" dirty="0" err="1" smtClean="0"/>
              <a:t>синквейн</a:t>
            </a:r>
            <a:r>
              <a:rPr lang="ru-RU" sz="2400" dirty="0"/>
              <a:t>.</a:t>
            </a:r>
            <a:r>
              <a:rPr lang="ru-RU" sz="2400" dirty="0" smtClean="0"/>
              <a:t> </a:t>
            </a:r>
            <a:r>
              <a:rPr lang="ru-RU" sz="1200" b="1" u="sng" dirty="0" smtClean="0"/>
              <a:t> </a:t>
            </a:r>
            <a:endParaRPr lang="ru-RU" sz="1200" b="1" u="sng" dirty="0"/>
          </a:p>
          <a:p>
            <a:pPr algn="just"/>
            <a:endParaRPr lang="ru-RU" sz="1200" dirty="0" smtClean="0"/>
          </a:p>
          <a:p>
            <a:pPr algn="just"/>
            <a:r>
              <a:rPr lang="ru-RU" sz="2600" dirty="0" smtClean="0"/>
              <a:t>	</a:t>
            </a:r>
            <a:endParaRPr lang="ru-RU" sz="2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3068960"/>
            <a:ext cx="1570339" cy="2243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3068960"/>
            <a:ext cx="1588202" cy="2243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7" y="3068960"/>
            <a:ext cx="1553319" cy="2243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971600" y="5312400"/>
            <a:ext cx="659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Обложка к книге                    Афиша                      Иллюстрация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7928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1340767"/>
            <a:ext cx="68407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err="1" smtClean="0"/>
              <a:t>Синквейн</a:t>
            </a:r>
            <a:r>
              <a:rPr lang="ru-RU" sz="2400" dirty="0"/>
              <a:t> </a:t>
            </a:r>
            <a:r>
              <a:rPr lang="ru-RU" sz="2400" dirty="0" smtClean="0"/>
              <a:t>– это </a:t>
            </a:r>
            <a:r>
              <a:rPr lang="ru-RU" sz="2600" dirty="0" smtClean="0"/>
              <a:t>творческая работа, которая имеет короткую форму стихотворения, состоящего из пяти нерифмованных строк, написанное по следующим правилам:</a:t>
            </a:r>
          </a:p>
          <a:p>
            <a:pPr algn="just"/>
            <a:endParaRPr lang="ru-RU" sz="1000" dirty="0"/>
          </a:p>
          <a:p>
            <a:pPr algn="just"/>
            <a:endParaRPr lang="ru-RU" sz="2600" dirty="0"/>
          </a:p>
        </p:txBody>
      </p:sp>
      <p:sp>
        <p:nvSpPr>
          <p:cNvPr id="2" name="TextBox 1"/>
          <p:cNvSpPr txBox="1"/>
          <p:nvPr/>
        </p:nvSpPr>
        <p:spPr>
          <a:xfrm>
            <a:off x="827583" y="3212976"/>
            <a:ext cx="7704855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900" i="1" dirty="0"/>
              <a:t>1 строка – одно существительное, выражающее главную тему</a:t>
            </a:r>
          </a:p>
          <a:p>
            <a:pPr algn="just"/>
            <a:r>
              <a:rPr lang="ru-RU" sz="1900" i="1" dirty="0"/>
              <a:t>2 строка – два прилагательных, выражающих главную мысль</a:t>
            </a:r>
          </a:p>
          <a:p>
            <a:pPr algn="just"/>
            <a:r>
              <a:rPr lang="ru-RU" sz="1900" i="1" dirty="0"/>
              <a:t>3 строка – три глагола, описывающих действия в рамках темы</a:t>
            </a:r>
          </a:p>
          <a:p>
            <a:pPr algn="just"/>
            <a:r>
              <a:rPr lang="ru-RU" sz="1900" i="1" dirty="0"/>
              <a:t>4 строка – фраза, несущая определенный смысл</a:t>
            </a:r>
          </a:p>
          <a:p>
            <a:pPr algn="just"/>
            <a:r>
              <a:rPr lang="ru-RU" sz="1900" i="1" dirty="0"/>
              <a:t>5 строка – заключение в форме существительного (</a:t>
            </a:r>
            <a:r>
              <a:rPr lang="ru-RU" sz="1900" i="1" dirty="0" smtClean="0"/>
              <a:t>ассоциация</a:t>
            </a:r>
          </a:p>
          <a:p>
            <a:pPr algn="just"/>
            <a:r>
              <a:rPr lang="ru-RU" sz="1900" i="1" dirty="0" smtClean="0"/>
              <a:t> 	      с </a:t>
            </a:r>
            <a:r>
              <a:rPr lang="ru-RU" sz="1900" i="1" dirty="0"/>
              <a:t>первым словом)</a:t>
            </a:r>
          </a:p>
          <a:p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xmlns="" val="342598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2276872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/>
              <a:t>Формирование ключевых компетенций – основополагающая цель обучения.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xmlns="" val="50290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2" y="1988840"/>
            <a:ext cx="554461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Литература.</a:t>
            </a:r>
          </a:p>
          <a:p>
            <a:pPr algn="just"/>
            <a:r>
              <a:rPr lang="ru-RU" sz="2400" dirty="0" smtClean="0"/>
              <a:t>Увлекательная, познавательная.</a:t>
            </a:r>
          </a:p>
          <a:p>
            <a:pPr algn="just"/>
            <a:r>
              <a:rPr lang="ru-RU" sz="2400" dirty="0" smtClean="0"/>
              <a:t>Вдохновляет, развивает, воспитывает.</a:t>
            </a:r>
          </a:p>
          <a:p>
            <a:pPr algn="just"/>
            <a:r>
              <a:rPr lang="ru-RU" sz="2400" dirty="0" smtClean="0"/>
              <a:t>Литература – целый мир.</a:t>
            </a:r>
          </a:p>
          <a:p>
            <a:pPr algn="just"/>
            <a:r>
              <a:rPr lang="ru-RU" sz="2400" dirty="0" smtClean="0"/>
              <a:t>Увлечение.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246536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46650" y="1796142"/>
            <a:ext cx="640871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/>
              <a:t>Каждый </a:t>
            </a:r>
            <a:r>
              <a:rPr lang="ru-RU" sz="2600" dirty="0"/>
              <a:t>конкурс оценивается в баллах </a:t>
            </a:r>
            <a:endParaRPr lang="ru-RU" sz="2600" dirty="0" smtClean="0"/>
          </a:p>
          <a:p>
            <a:pPr algn="ctr"/>
            <a:r>
              <a:rPr lang="ru-RU" sz="2600" dirty="0" smtClean="0"/>
              <a:t>(</a:t>
            </a:r>
            <a:r>
              <a:rPr lang="ru-RU" sz="2600" dirty="0"/>
              <a:t>1 правильный ответ – 1 балл). </a:t>
            </a:r>
            <a:endParaRPr lang="ru-RU" sz="2600" dirty="0" smtClean="0"/>
          </a:p>
          <a:p>
            <a:pPr algn="just"/>
            <a:endParaRPr lang="ru-RU" sz="2600" dirty="0"/>
          </a:p>
          <a:p>
            <a:pPr algn="just"/>
            <a:r>
              <a:rPr lang="ru-RU" sz="2600" dirty="0" smtClean="0"/>
              <a:t>На </a:t>
            </a:r>
            <a:r>
              <a:rPr lang="ru-RU" sz="2600" dirty="0"/>
              <a:t>этапе </a:t>
            </a:r>
            <a:r>
              <a:rPr lang="ru-RU" sz="2600" b="1" u="sng" dirty="0"/>
              <a:t>подведения итогов</a:t>
            </a:r>
            <a:r>
              <a:rPr lang="ru-RU" sz="2600" dirty="0"/>
              <a:t> баллы суммируются, определяются победители и </a:t>
            </a:r>
            <a:r>
              <a:rPr lang="ru-RU" sz="2600" dirty="0" smtClean="0"/>
              <a:t>призеры</a:t>
            </a:r>
            <a:r>
              <a:rPr lang="ru-RU" sz="2600" dirty="0" smtClean="0"/>
              <a:t>, выставляются оценки «5» и «4».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346672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1268760"/>
            <a:ext cx="684076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Предлагаемая структура уроков внеклассного чтения соединяет в себе элементы инновационных технологий: 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ru-RU" sz="2000" dirty="0" smtClean="0"/>
              <a:t>Игровой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ru-RU" sz="2000" dirty="0" smtClean="0"/>
              <a:t>Проблемно – поисковой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ru-RU" sz="2000" dirty="0" smtClean="0"/>
              <a:t>Групповой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ru-RU" sz="2000" dirty="0" smtClean="0"/>
              <a:t>Соревновательной</a:t>
            </a:r>
            <a:endParaRPr lang="ru-RU" sz="2000" dirty="0"/>
          </a:p>
          <a:p>
            <a:r>
              <a:rPr lang="ru-RU" sz="2600" dirty="0" smtClean="0"/>
              <a:t>Это позволяет максимально эффективно создавать благоприятную образовательную среду для развития познавательной компетенции обучающихся.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148988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1142583"/>
            <a:ext cx="691277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err="1" smtClean="0"/>
              <a:t>Деятельностный</a:t>
            </a:r>
            <a:r>
              <a:rPr lang="ru-RU" sz="2800" i="1" dirty="0" smtClean="0"/>
              <a:t> подход является основой для формирования ключевых компетенций</a:t>
            </a:r>
            <a:r>
              <a:rPr lang="ru-RU" sz="2800" i="1" dirty="0"/>
              <a:t>, повышает интерес к предмету и творческую активность учащихся любого уровня </a:t>
            </a:r>
            <a:r>
              <a:rPr lang="ru-RU" sz="2800" i="1" dirty="0" smtClean="0"/>
              <a:t>подготовки </a:t>
            </a:r>
            <a:r>
              <a:rPr lang="ru-RU" sz="2800" i="1" dirty="0"/>
              <a:t>как на уроках внеклассного чтения, так и на внеклассных </a:t>
            </a:r>
            <a:r>
              <a:rPr lang="ru-RU" sz="2800" i="1" dirty="0" smtClean="0"/>
              <a:t>мероприятиях, а также закладывает основу для самостоятельной исследовательской деятельности.</a:t>
            </a:r>
            <a:endParaRPr lang="ru-RU" sz="2800" i="1" dirty="0"/>
          </a:p>
          <a:p>
            <a:pPr algn="ctr"/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xmlns="" val="344108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1556792"/>
            <a:ext cx="64087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Формирование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компетентностной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среды как фактора развития основных компетенций учащихся лежит в основе инновационной стратегии обучения и воспитания в современной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школе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Именно компетентность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позволит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обучающимся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будущем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действовать максимально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эффективно в ситуациях профессиональной, личной и общественной жизни. </a:t>
            </a:r>
          </a:p>
        </p:txBody>
      </p:sp>
    </p:spTree>
    <p:extLst>
      <p:ext uri="{BB962C8B-B14F-4D97-AF65-F5344CB8AC3E}">
        <p14:creationId xmlns:p14="http://schemas.microsoft.com/office/powerpoint/2010/main" xmlns="" val="409773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200800" cy="1295400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/>
              <a:t>Плохой учитель   преподносит истину.</a:t>
            </a:r>
            <a:br>
              <a:rPr lang="ru-RU" sz="2000" b="1" i="1" dirty="0" smtClean="0"/>
            </a:br>
            <a:r>
              <a:rPr lang="ru-RU" sz="2000" b="1" i="1" dirty="0" smtClean="0"/>
              <a:t>Хороший – учит её находить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200" dirty="0" err="1" smtClean="0"/>
              <a:t>А.Дистерверг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088232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0328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1196752"/>
            <a:ext cx="6400800" cy="6858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Ключевые компетенции:</a:t>
            </a:r>
            <a:endParaRPr lang="ru-RU" sz="24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547664" y="2132856"/>
            <a:ext cx="6184775" cy="3048001"/>
          </a:xfrm>
        </p:spPr>
        <p:txBody>
          <a:bodyPr>
            <a:noAutofit/>
          </a:bodyPr>
          <a:lstStyle/>
          <a:p>
            <a:r>
              <a:rPr lang="ru-RU" sz="2200" b="1" i="1" dirty="0" err="1" smtClean="0"/>
              <a:t>Учебно</a:t>
            </a:r>
            <a:r>
              <a:rPr lang="ru-RU" sz="2200" b="1" i="1" dirty="0" smtClean="0"/>
              <a:t> - познавательная</a:t>
            </a:r>
          </a:p>
          <a:p>
            <a:r>
              <a:rPr lang="ru-RU" sz="2200" b="1" i="1" dirty="0" smtClean="0"/>
              <a:t>Общекультурная</a:t>
            </a:r>
          </a:p>
          <a:p>
            <a:r>
              <a:rPr lang="ru-RU" sz="2200" b="1" i="1" dirty="0" smtClean="0"/>
              <a:t>Ценностно - смысловая</a:t>
            </a:r>
          </a:p>
          <a:p>
            <a:r>
              <a:rPr lang="ru-RU" sz="2200" b="1" i="1" dirty="0" smtClean="0"/>
              <a:t>Информационная</a:t>
            </a:r>
          </a:p>
          <a:p>
            <a:r>
              <a:rPr lang="ru-RU" sz="2200" b="1" i="1" dirty="0" smtClean="0"/>
              <a:t>Коммуникативная</a:t>
            </a:r>
          </a:p>
          <a:p>
            <a:r>
              <a:rPr lang="ru-RU" sz="2200" b="1" i="1" dirty="0" smtClean="0"/>
              <a:t>Социальная</a:t>
            </a:r>
            <a:endParaRPr lang="ru-RU" sz="2200" b="1" i="1" dirty="0"/>
          </a:p>
        </p:txBody>
      </p:sp>
    </p:spTree>
    <p:extLst>
      <p:ext uri="{BB962C8B-B14F-4D97-AF65-F5344CB8AC3E}">
        <p14:creationId xmlns:p14="http://schemas.microsoft.com/office/powerpoint/2010/main" xmlns="" val="73960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9369" y="1772816"/>
            <a:ext cx="7272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Monotype Corsiva" pitchFamily="66" charset="0"/>
              </a:rPr>
              <a:t>Литература – предмет, целью которого является не столько получение новых знаний, сколько формирование личности человека, его мировоззренческой позиции, основополагающих постулатов определяющих дальнейшее поведение индивида.</a:t>
            </a:r>
          </a:p>
        </p:txBody>
      </p:sp>
    </p:spTree>
    <p:extLst>
      <p:ext uri="{BB962C8B-B14F-4D97-AF65-F5344CB8AC3E}">
        <p14:creationId xmlns:p14="http://schemas.microsoft.com/office/powerpoint/2010/main" xmlns="" val="424336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3725002" y="3527399"/>
            <a:ext cx="1705119" cy="1433058"/>
            <a:chOff x="2353012" y="1629854"/>
            <a:chExt cx="1705119" cy="1433058"/>
          </a:xfrm>
        </p:grpSpPr>
        <p:sp>
          <p:nvSpPr>
            <p:cNvPr id="28" name="Овал 27"/>
            <p:cNvSpPr/>
            <p:nvPr/>
          </p:nvSpPr>
          <p:spPr>
            <a:xfrm>
              <a:off x="2353012" y="1629854"/>
              <a:ext cx="1705119" cy="143305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Овал 4"/>
            <p:cNvSpPr/>
            <p:nvPr/>
          </p:nvSpPr>
          <p:spPr>
            <a:xfrm>
              <a:off x="2602721" y="1839720"/>
              <a:ext cx="1205701" cy="10133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Литература</a:t>
              </a:r>
              <a:endParaRPr lang="ru-RU" sz="1600" kern="1200" dirty="0"/>
            </a:p>
          </p:txBody>
        </p:sp>
      </p:grpSp>
      <p:sp>
        <p:nvSpPr>
          <p:cNvPr id="4" name="Стрелка влево 3"/>
          <p:cNvSpPr/>
          <p:nvPr/>
        </p:nvSpPr>
        <p:spPr>
          <a:xfrm rot="10741212">
            <a:off x="2441996" y="4074556"/>
            <a:ext cx="1212700" cy="391051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Группа 4"/>
          <p:cNvGrpSpPr/>
          <p:nvPr/>
        </p:nvGrpSpPr>
        <p:grpSpPr>
          <a:xfrm>
            <a:off x="1371990" y="3896259"/>
            <a:ext cx="2140190" cy="768381"/>
            <a:chOff x="0" y="1998714"/>
            <a:chExt cx="2140190" cy="768381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0" y="1998714"/>
              <a:ext cx="2140190" cy="76838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Скругленный прямоугольник 7"/>
            <p:cNvSpPr/>
            <p:nvPr/>
          </p:nvSpPr>
          <p:spPr>
            <a:xfrm>
              <a:off x="22505" y="2021219"/>
              <a:ext cx="2095180" cy="7233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Коммуникативная</a:t>
              </a:r>
              <a:endParaRPr lang="ru-RU" sz="1600" kern="1200" dirty="0"/>
            </a:p>
          </p:txBody>
        </p:sp>
      </p:grpSp>
      <p:sp>
        <p:nvSpPr>
          <p:cNvPr id="6" name="Стрелка влево 5"/>
          <p:cNvSpPr/>
          <p:nvPr/>
        </p:nvSpPr>
        <p:spPr>
          <a:xfrm rot="12357486">
            <a:off x="2515107" y="3366191"/>
            <a:ext cx="1322229" cy="391051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Группа 6"/>
          <p:cNvGrpSpPr/>
          <p:nvPr/>
        </p:nvGrpSpPr>
        <p:grpSpPr>
          <a:xfrm>
            <a:off x="1692071" y="2888147"/>
            <a:ext cx="1779464" cy="768381"/>
            <a:chOff x="320081" y="990602"/>
            <a:chExt cx="1779464" cy="768381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320081" y="990602"/>
              <a:ext cx="1779464" cy="76838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Скругленный прямоугольник 10"/>
            <p:cNvSpPr/>
            <p:nvPr/>
          </p:nvSpPr>
          <p:spPr>
            <a:xfrm>
              <a:off x="342586" y="1013107"/>
              <a:ext cx="1734454" cy="7233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Ценностно-смысловая</a:t>
              </a:r>
              <a:endParaRPr lang="ru-RU" sz="1600" kern="1200" dirty="0"/>
            </a:p>
          </p:txBody>
        </p:sp>
      </p:grpSp>
      <p:sp>
        <p:nvSpPr>
          <p:cNvPr id="8" name="Стрелка влево 7"/>
          <p:cNvSpPr/>
          <p:nvPr/>
        </p:nvSpPr>
        <p:spPr>
          <a:xfrm rot="14704056">
            <a:off x="3275130" y="2697997"/>
            <a:ext cx="1349333" cy="391051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Группа 8"/>
          <p:cNvGrpSpPr/>
          <p:nvPr/>
        </p:nvGrpSpPr>
        <p:grpSpPr>
          <a:xfrm>
            <a:off x="2740136" y="1897542"/>
            <a:ext cx="1850511" cy="768381"/>
            <a:chOff x="1368146" y="-3"/>
            <a:chExt cx="1850511" cy="768381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1368146" y="-3"/>
              <a:ext cx="1850511" cy="76838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Скругленный прямоугольник 13"/>
            <p:cNvSpPr/>
            <p:nvPr/>
          </p:nvSpPr>
          <p:spPr>
            <a:xfrm>
              <a:off x="1390651" y="22502"/>
              <a:ext cx="1805501" cy="7233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Общекультурная</a:t>
              </a:r>
              <a:endParaRPr lang="ru-RU" sz="1600" kern="1200" dirty="0"/>
            </a:p>
          </p:txBody>
        </p:sp>
      </p:grpSp>
      <p:sp>
        <p:nvSpPr>
          <p:cNvPr id="10" name="Стрелка влево 9"/>
          <p:cNvSpPr/>
          <p:nvPr/>
        </p:nvSpPr>
        <p:spPr>
          <a:xfrm rot="17976978">
            <a:off x="4624530" y="2707858"/>
            <a:ext cx="1430142" cy="391051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1" name="Группа 10"/>
          <p:cNvGrpSpPr/>
          <p:nvPr/>
        </p:nvGrpSpPr>
        <p:grpSpPr>
          <a:xfrm>
            <a:off x="4757391" y="1897544"/>
            <a:ext cx="1871180" cy="768381"/>
            <a:chOff x="3385401" y="-1"/>
            <a:chExt cx="1871180" cy="768381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3385401" y="-1"/>
              <a:ext cx="1871180" cy="76838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Скругленный прямоугольник 16"/>
            <p:cNvSpPr/>
            <p:nvPr/>
          </p:nvSpPr>
          <p:spPr>
            <a:xfrm>
              <a:off x="3407906" y="22504"/>
              <a:ext cx="1826170" cy="7233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Учебно-познавательная</a:t>
              </a:r>
              <a:endParaRPr lang="ru-RU" sz="1600" kern="1200" dirty="0"/>
            </a:p>
          </p:txBody>
        </p:sp>
      </p:grpSp>
      <p:sp>
        <p:nvSpPr>
          <p:cNvPr id="12" name="Стрелка влево 11"/>
          <p:cNvSpPr/>
          <p:nvPr/>
        </p:nvSpPr>
        <p:spPr>
          <a:xfrm rot="20079954">
            <a:off x="5326562" y="3369725"/>
            <a:ext cx="1369088" cy="391051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Группа 12"/>
          <p:cNvGrpSpPr/>
          <p:nvPr/>
        </p:nvGrpSpPr>
        <p:grpSpPr>
          <a:xfrm>
            <a:off x="5724524" y="2888146"/>
            <a:ext cx="1810584" cy="768381"/>
            <a:chOff x="4352534" y="990601"/>
            <a:chExt cx="1810584" cy="768381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4352534" y="990601"/>
              <a:ext cx="1810584" cy="76838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19"/>
            <p:cNvSpPr/>
            <p:nvPr/>
          </p:nvSpPr>
          <p:spPr>
            <a:xfrm>
              <a:off x="4375039" y="1013106"/>
              <a:ext cx="1765574" cy="7233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Информационная</a:t>
              </a:r>
              <a:endParaRPr lang="ru-RU" sz="1600" kern="1200" dirty="0"/>
            </a:p>
          </p:txBody>
        </p:sp>
      </p:grpSp>
      <p:sp>
        <p:nvSpPr>
          <p:cNvPr id="14" name="Стрелка влево 13"/>
          <p:cNvSpPr/>
          <p:nvPr/>
        </p:nvSpPr>
        <p:spPr>
          <a:xfrm rot="174618">
            <a:off x="5498386" y="4126090"/>
            <a:ext cx="1214656" cy="391051"/>
          </a:xfrm>
          <a:prstGeom prst="leftArrow">
            <a:avLst>
              <a:gd name="adj1" fmla="val 60000"/>
              <a:gd name="adj2" fmla="val 5000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5" name="Группа 14"/>
          <p:cNvGrpSpPr/>
          <p:nvPr/>
        </p:nvGrpSpPr>
        <p:grpSpPr>
          <a:xfrm>
            <a:off x="5652508" y="3968261"/>
            <a:ext cx="2119502" cy="768381"/>
            <a:chOff x="4280518" y="2070716"/>
            <a:chExt cx="2119502" cy="768381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4280518" y="2070716"/>
              <a:ext cx="2119502" cy="76838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22"/>
            <p:cNvSpPr/>
            <p:nvPr/>
          </p:nvSpPr>
          <p:spPr>
            <a:xfrm>
              <a:off x="4303023" y="2093221"/>
              <a:ext cx="2074492" cy="7233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Социальная</a:t>
              </a:r>
              <a:endParaRPr lang="ru-RU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78773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Темы внеклассного чтения</a:t>
            </a:r>
            <a:br>
              <a:rPr lang="ru-RU" sz="2000" dirty="0" smtClean="0"/>
            </a:br>
            <a:r>
              <a:rPr lang="ru-RU" sz="2000" dirty="0" smtClean="0"/>
              <a:t>5 класс</a:t>
            </a: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06848355"/>
              </p:ext>
            </p:extLst>
          </p:nvPr>
        </p:nvGraphicFramePr>
        <p:xfrm>
          <a:off x="899592" y="2492896"/>
          <a:ext cx="7272808" cy="25908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44680"/>
                <a:gridCol w="3643952"/>
                <a:gridCol w="15841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Автор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Произведения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Объём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А.С. Пушкин</a:t>
                      </a:r>
                    </a:p>
                    <a:p>
                      <a:r>
                        <a:rPr lang="ru-RU" sz="2000" dirty="0" smtClean="0"/>
                        <a:t>В.А. Жуковский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Сказка о мертвой</a:t>
                      </a:r>
                      <a:r>
                        <a:rPr lang="ru-RU" sz="2000" baseline="0" dirty="0" smtClean="0"/>
                        <a:t> царевне</a:t>
                      </a:r>
                    </a:p>
                    <a:p>
                      <a:r>
                        <a:rPr lang="ru-RU" sz="2000" baseline="0" dirty="0" smtClean="0"/>
                        <a:t>Спящая царевна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И.А. Крылов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Басни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 и более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Н.В. Гоголь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Вечера на хуторе близ Диканьки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3-4 повести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П.П. Бажов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Сказы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 выбору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4397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Темы внеклассного чтения</a:t>
            </a:r>
            <a:br>
              <a:rPr lang="ru-RU" sz="2000" dirty="0" smtClean="0"/>
            </a:br>
            <a:r>
              <a:rPr lang="ru-RU" sz="2000" dirty="0" smtClean="0"/>
              <a:t>6 класс</a:t>
            </a: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04219001"/>
              </p:ext>
            </p:extLst>
          </p:nvPr>
        </p:nvGraphicFramePr>
        <p:xfrm>
          <a:off x="899592" y="2492896"/>
          <a:ext cx="7272808" cy="2286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44680"/>
                <a:gridCol w="3643952"/>
                <a:gridCol w="15841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Автор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Произведения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Объём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Мифы Древней Греции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    3 - 4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К. Станюкович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Морские рассказы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 – 4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А.</a:t>
                      </a:r>
                      <a:r>
                        <a:rPr lang="ru-RU" sz="2000" baseline="0" dirty="0" smtClean="0"/>
                        <a:t> Куприн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Рассказы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3 – 4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</a:t>
                      </a:r>
                      <a:r>
                        <a:rPr lang="ru-RU" sz="2000" dirty="0" smtClean="0"/>
                        <a:t>. Астафьев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Рассказы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8228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Темы внеклассного чтения</a:t>
            </a:r>
            <a:br>
              <a:rPr lang="ru-RU" sz="2000" dirty="0" smtClean="0"/>
            </a:br>
            <a:r>
              <a:rPr lang="ru-RU" sz="2000" dirty="0" smtClean="0"/>
              <a:t>7 класс</a:t>
            </a: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15737205"/>
              </p:ext>
            </p:extLst>
          </p:nvPr>
        </p:nvGraphicFramePr>
        <p:xfrm>
          <a:off x="899592" y="2492896"/>
          <a:ext cx="7272808" cy="3291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44680"/>
                <a:gridCol w="3643952"/>
                <a:gridCol w="15841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Автор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Произведения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Объём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И.С. Тургенев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Записки охотника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/>
                    </a:p>
                    <a:p>
                      <a:pPr algn="ctr"/>
                      <a:r>
                        <a:rPr lang="ru-RU" sz="2000" dirty="0" smtClean="0"/>
                        <a:t>3 – 4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А.С. Пушкин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Повести Белкина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По</a:t>
                      </a:r>
                      <a:r>
                        <a:rPr lang="ru-RU" sz="2000" baseline="0" dirty="0" smtClean="0"/>
                        <a:t> выбору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А.П. Чехов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Рассказы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  3 - 4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М.Е. Салтыков Щедрин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Сказки для детей</a:t>
                      </a:r>
                      <a:r>
                        <a:rPr lang="ru-RU" sz="2000" baseline="0" dirty="0" smtClean="0"/>
                        <a:t> изрядного возраста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  2 – 3 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В.М. Шукшин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Рассказы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  2 - 3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7121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9369" y="1772816"/>
            <a:ext cx="7272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Уроки внеклассного чтения имеют единую структуру, что позволяет участникам учебного процесса успешно ориентироваться в ходе урока, а также обеспечивает повышение уровня познавательной активности учащихся и результативности их деятельности.</a:t>
            </a:r>
            <a:endParaRPr lang="ru-RU" sz="32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84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495</TotalTime>
  <Words>588</Words>
  <Application>Microsoft Office PowerPoint</Application>
  <PresentationFormat>Экран (4:3)</PresentationFormat>
  <Paragraphs>153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Кутюр</vt:lpstr>
      <vt:lpstr>Реализация компетентностного подхода на уроках литературы</vt:lpstr>
      <vt:lpstr>Слайд 2</vt:lpstr>
      <vt:lpstr>Ключевые компетенции:</vt:lpstr>
      <vt:lpstr>Слайд 4</vt:lpstr>
      <vt:lpstr>Слайд 5</vt:lpstr>
      <vt:lpstr>Темы внеклассного чтения 5 класс</vt:lpstr>
      <vt:lpstr>Темы внеклассного чтения 6 класс</vt:lpstr>
      <vt:lpstr>Темы внеклассного чтения 7 класс</vt:lpstr>
      <vt:lpstr>Слайд 9</vt:lpstr>
      <vt:lpstr>Этапы урока: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Плохой учитель   преподносит истину. Хороший – учит её находить.  А.Дистерверг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компетентностного подхода на уроках литературы</dc:title>
  <dc:creator>Admin</dc:creator>
  <cp:lastModifiedBy>Третьякова Т.П.</cp:lastModifiedBy>
  <cp:revision>55</cp:revision>
  <dcterms:created xsi:type="dcterms:W3CDTF">2013-08-19T17:38:59Z</dcterms:created>
  <dcterms:modified xsi:type="dcterms:W3CDTF">2013-08-26T11:47:20Z</dcterms:modified>
</cp:coreProperties>
</file>