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0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  <a:cs typeface="Browallia New" pitchFamily="34" charset="-34"/>
              </a:rPr>
              <a:t>Формула корней квадратного уравнения</a:t>
            </a:r>
            <a:endParaRPr lang="ru-RU" sz="6000" dirty="0">
              <a:solidFill>
                <a:srgbClr val="7030A0"/>
              </a:solidFill>
              <a:latin typeface="Monotype Corsiva" pitchFamily="66" charset="0"/>
              <a:cs typeface="Browallia New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85784" y="3929066"/>
            <a:ext cx="907262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Подготовила учитель математики </a:t>
            </a:r>
          </a:p>
          <a:p>
            <a:pPr algn="r"/>
            <a:r>
              <a:rPr lang="ru-RU" dirty="0" err="1" smtClean="0">
                <a:solidFill>
                  <a:srgbClr val="00B050"/>
                </a:solidFill>
                <a:latin typeface="Monotype Corsiva" pitchFamily="66" charset="0"/>
              </a:rPr>
              <a:t>Арнаутова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 О.Ю.</a:t>
            </a:r>
          </a:p>
          <a:p>
            <a:pPr algn="r"/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МКОУ БГО Третьяковская СОШ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029" name="Picture 5" descr="C:\Program Files (x86)\Microsoft Office\MEDIA\OFFICE12\Lines\BD21322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346704" y="3346704"/>
            <a:ext cx="6858001" cy="164593"/>
          </a:xfrm>
          <a:prstGeom prst="rect">
            <a:avLst/>
          </a:prstGeom>
          <a:noFill/>
        </p:spPr>
      </p:pic>
      <p:pic>
        <p:nvPicPr>
          <p:cNvPr id="8" name="Picture 5" descr="C:\Program Files (x86)\Microsoft Office\MEDIA\OFFICE12\Lines\BD21322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632703" y="3346704"/>
            <a:ext cx="6858001" cy="164593"/>
          </a:xfrm>
          <a:prstGeom prst="rect">
            <a:avLst/>
          </a:prstGeom>
          <a:noFill/>
        </p:spPr>
      </p:pic>
      <p:pic>
        <p:nvPicPr>
          <p:cNvPr id="9" name="Picture 5" descr="C:\Program Files (x86)\Microsoft Office\MEDIA\OFFICE12\Lines\BD21322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219458"/>
          </a:xfrm>
          <a:prstGeom prst="rect">
            <a:avLst/>
          </a:prstGeom>
          <a:noFill/>
        </p:spPr>
      </p:pic>
      <p:pic>
        <p:nvPicPr>
          <p:cNvPr id="10" name="Picture 5" descr="C:\Program Files (x86)\Microsoft Office\MEDIA\OFFICE12\Lines\BD21322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645399"/>
            <a:ext cx="8858312" cy="212601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умный человек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2214554"/>
            <a:ext cx="2857520" cy="3714776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Выписать коэффициенты уравнений: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5</a:t>
            </a:r>
            <a:r>
              <a:rPr lang="en-US" sz="3600" dirty="0" smtClean="0">
                <a:solidFill>
                  <a:srgbClr val="0070C0"/>
                </a:solidFill>
              </a:rPr>
              <a:t>x²+3x+3=0                         </a:t>
            </a:r>
            <a:endParaRPr lang="en-US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5a²+3a+5=0</a:t>
            </a:r>
            <a:r>
              <a:rPr lang="en-US" sz="3600" dirty="0" smtClean="0"/>
              <a:t>  </a:t>
            </a:r>
            <a:r>
              <a:rPr lang="en-US" dirty="0" smtClean="0"/>
              <a:t>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643050"/>
            <a:ext cx="1357322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533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535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7410" name="AutoShape 2" descr="Картинки по запросу будиль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будиль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Картинки по запросу будиль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Картинки по запросу будиль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143248"/>
            <a:ext cx="3048008" cy="30480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47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Разминка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Сколько корней имеет уравнение:</a:t>
            </a:r>
          </a:p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X²=-16                   0,25x²=0</a:t>
            </a:r>
          </a:p>
          <a:p>
            <a:pPr>
              <a:buNone/>
            </a:pPr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X²=25                    x²=47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6000750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   Назовите коэффициенты квадратного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уравнения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4900" b="1" i="1" dirty="0" smtClean="0">
                <a:solidFill>
                  <a:schemeClr val="accent4">
                    <a:lumMod val="50000"/>
                  </a:schemeClr>
                </a:solidFill>
              </a:rPr>
              <a:t>4х²-8х+3=0            х²-16х=0</a:t>
            </a:r>
          </a:p>
          <a:p>
            <a:pPr>
              <a:buNone/>
            </a:pPr>
            <a:r>
              <a:rPr lang="ru-RU" sz="4900" b="1" i="1" dirty="0" smtClean="0">
                <a:solidFill>
                  <a:schemeClr val="accent4">
                    <a:lumMod val="50000"/>
                  </a:schemeClr>
                </a:solidFill>
              </a:rPr>
              <a:t>-х²+2х+6=0            5х²-35=0</a:t>
            </a:r>
          </a:p>
          <a:p>
            <a:pPr>
              <a:buNone/>
            </a:pPr>
            <a:r>
              <a:rPr lang="ru-RU" sz="4900" b="1" i="1" dirty="0" smtClean="0">
                <a:solidFill>
                  <a:schemeClr val="accent4">
                    <a:lumMod val="50000"/>
                  </a:schemeClr>
                </a:solidFill>
              </a:rPr>
              <a:t>-х²-7х+2=0             3х²=0</a:t>
            </a:r>
            <a:endParaRPr lang="ru-RU" sz="49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Запишите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квадратное уравнение по его коэффициентам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a=2; b=4; c=0             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</a:t>
            </a:r>
            <a:r>
              <a:rPr lang="en-US" dirty="0" smtClean="0">
                <a:latin typeface="Comic Sans MS" pitchFamily="66" charset="0"/>
              </a:rPr>
              <a:t>=-1; b=0; c=0,5          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   </a:t>
            </a:r>
          </a:p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a=0,3; b=4; c=-5              </a:t>
            </a:r>
          </a:p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a=8; b=0; c=0              </a:t>
            </a:r>
          </a:p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a=7; b=-3; c=-123        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buNone/>
            </a:pPr>
            <a:r>
              <a:rPr lang="en-US" dirty="0" smtClean="0">
                <a:latin typeface="Comic Sans MS" pitchFamily="66" charset="0"/>
              </a:rPr>
              <a:t>a=0,7; b=0,1; c=0,4      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buNone/>
            </a:pPr>
            <a:endParaRPr lang="en-US" dirty="0" smtClean="0">
              <a:latin typeface="Comic Sans MS" pitchFamily="66" charset="0"/>
            </a:endParaRPr>
          </a:p>
          <a:p>
            <a:pPr fontAlgn="base">
              <a:buNone/>
            </a:pPr>
            <a:endParaRPr lang="en-US" dirty="0" smtClean="0">
              <a:latin typeface="Comic Sans MS" pitchFamily="66" charset="0"/>
            </a:endParaRPr>
          </a:p>
          <a:p>
            <a:pPr fontAlgn="base">
              <a:buNone/>
            </a:pPr>
            <a:endParaRPr lang="en-US" dirty="0" smtClean="0">
              <a:latin typeface="Comic Sans MS" pitchFamily="66" charset="0"/>
            </a:endParaRPr>
          </a:p>
          <a:p>
            <a:pPr fontAlgn="base">
              <a:buNone/>
            </a:pPr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1428736"/>
            <a:ext cx="4071966" cy="37147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2x²+4x=0</a:t>
            </a:r>
            <a:endParaRPr lang="en-US" sz="32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-</a:t>
            </a: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x²+0,5=0      </a:t>
            </a:r>
          </a:p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0,3x²+4x-5=0</a:t>
            </a:r>
            <a:r>
              <a:rPr lang="en-US" sz="3200" dirty="0" smtClean="0">
                <a:latin typeface="Comic Sans MS" pitchFamily="66" charset="0"/>
              </a:rPr>
              <a:t>      </a:t>
            </a:r>
            <a:endParaRPr lang="en-US" sz="3200" dirty="0" smtClean="0">
              <a:latin typeface="Comic Sans MS" pitchFamily="66" charset="0"/>
            </a:endParaRPr>
          </a:p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8x²=0</a:t>
            </a:r>
            <a:r>
              <a:rPr lang="en-US" sz="3200" dirty="0" smtClean="0">
                <a:latin typeface="Comic Sans MS" pitchFamily="66" charset="0"/>
              </a:rPr>
              <a:t>    </a:t>
            </a:r>
            <a:endParaRPr lang="en-US" sz="3200" dirty="0" smtClean="0">
              <a:latin typeface="Comic Sans MS" pitchFamily="66" charset="0"/>
            </a:endParaRPr>
          </a:p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7x²-3x-123=0 </a:t>
            </a:r>
            <a:endParaRPr lang="en-US" sz="32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buNone/>
            </a:pPr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0,7x²+0,1x+0,4=0</a:t>
            </a:r>
            <a:endParaRPr lang="en-US" sz="3200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ax²+bx+c=0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8120" y="1581136"/>
            <a:ext cx="7786742" cy="1714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dirty="0" smtClean="0">
                <a:solidFill>
                  <a:srgbClr val="FFFF00"/>
                </a:solidFill>
              </a:rPr>
              <a:t>D</a:t>
            </a:r>
            <a:r>
              <a:rPr lang="en-US" sz="6000" dirty="0" smtClean="0">
                <a:solidFill>
                  <a:schemeClr val="tx1"/>
                </a:solidFill>
              </a:rPr>
              <a:t>=b²-4ac, </a:t>
            </a:r>
            <a:r>
              <a:rPr lang="en-US" sz="6000" dirty="0" smtClean="0">
                <a:solidFill>
                  <a:srgbClr val="FFFF00"/>
                </a:solidFill>
              </a:rPr>
              <a:t>D</a:t>
            </a:r>
            <a:r>
              <a:rPr lang="en-US" sz="5400" dirty="0" smtClean="0">
                <a:solidFill>
                  <a:schemeClr val="tx1"/>
                </a:solidFill>
              </a:rPr>
              <a:t>-</a:t>
            </a:r>
            <a:r>
              <a:rPr lang="ru-RU" sz="3600" dirty="0" smtClean="0">
                <a:solidFill>
                  <a:schemeClr val="tx1"/>
                </a:solidFill>
              </a:rPr>
              <a:t>дискриминант квадратного уравнения.</a:t>
            </a:r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28596" y="3500438"/>
            <a:ext cx="7786742" cy="1714512"/>
            <a:chOff x="428596" y="3500438"/>
            <a:chExt cx="7786742" cy="171451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28596" y="3500438"/>
              <a:ext cx="7786742" cy="1714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600" dirty="0" smtClean="0">
                  <a:solidFill>
                    <a:schemeClr val="tx1"/>
                  </a:solidFill>
                </a:rPr>
                <a:t>                                 - </a:t>
              </a:r>
              <a:r>
                <a:rPr lang="ru-RU" sz="2800" dirty="0" smtClean="0">
                  <a:solidFill>
                    <a:schemeClr val="tx1"/>
                  </a:solidFill>
                </a:rPr>
                <a:t>формула корней              </a:t>
              </a:r>
            </a:p>
            <a:p>
              <a:r>
                <a:rPr lang="ru-RU" sz="2800" dirty="0" smtClean="0">
                  <a:solidFill>
                    <a:schemeClr val="tx1"/>
                  </a:solidFill>
                </a:rPr>
                <a:t>                                             квадратного уравнения</a:t>
              </a:r>
              <a:endParaRPr lang="ru-RU" sz="28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4340" name="Object 4"/>
            <p:cNvGraphicFramePr>
              <a:graphicFrameLocks noChangeAspect="1"/>
            </p:cNvGraphicFramePr>
            <p:nvPr/>
          </p:nvGraphicFramePr>
          <p:xfrm>
            <a:off x="428596" y="3500438"/>
            <a:ext cx="3435362" cy="1714506"/>
          </p:xfrm>
          <a:graphic>
            <a:graphicData uri="http://schemas.openxmlformats.org/presentationml/2006/ole">
              <p:oleObj spid="_x0000_s14340" name="Формула" r:id="rId3" imgW="863280" imgH="4316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2643174" y="0"/>
            <a:ext cx="3643338" cy="1143008"/>
            <a:chOff x="2571736" y="0"/>
            <a:chExt cx="3643338" cy="1143008"/>
          </a:xfrm>
        </p:grpSpPr>
        <p:sp>
          <p:nvSpPr>
            <p:cNvPr id="5" name="Овал 4"/>
            <p:cNvSpPr/>
            <p:nvPr/>
          </p:nvSpPr>
          <p:spPr>
            <a:xfrm>
              <a:off x="3000364" y="0"/>
              <a:ext cx="2714644" cy="11429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571736" y="0"/>
              <a:ext cx="3643338" cy="11430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C00000"/>
                  </a:solidFill>
                </a:rPr>
                <a:t>Дискриминант</a:t>
              </a:r>
              <a:endParaRPr lang="ru-RU" sz="32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428860" y="857232"/>
            <a:ext cx="3683699" cy="1428761"/>
            <a:chOff x="2428860" y="928670"/>
            <a:chExt cx="3683699" cy="1428761"/>
          </a:xfrm>
        </p:grpSpPr>
        <p:cxnSp>
          <p:nvCxnSpPr>
            <p:cNvPr id="7" name="Прямая со стрелкой 6"/>
            <p:cNvCxnSpPr/>
            <p:nvPr/>
          </p:nvCxnSpPr>
          <p:spPr>
            <a:xfrm rot="5400000">
              <a:off x="2178827" y="1178703"/>
              <a:ext cx="1357322" cy="857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rot="16200000" flipH="1">
              <a:off x="3750463" y="1750207"/>
              <a:ext cx="1214447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rot="16200000" flipH="1">
              <a:off x="5151430" y="1349374"/>
              <a:ext cx="1238956" cy="6833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1214414" y="2285992"/>
            <a:ext cx="6000792" cy="1000132"/>
            <a:chOff x="1214414" y="2285992"/>
            <a:chExt cx="6000792" cy="100013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214414" y="2357430"/>
              <a:ext cx="1428760" cy="92869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>
                  <a:solidFill>
                    <a:srgbClr val="00B0F0"/>
                  </a:solidFill>
                </a:rPr>
                <a:t>D&gt;0</a:t>
              </a:r>
              <a:endParaRPr lang="ru-RU" sz="4800" dirty="0">
                <a:solidFill>
                  <a:srgbClr val="00B0F0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714744" y="2357430"/>
              <a:ext cx="1285884" cy="92869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>
                  <a:solidFill>
                    <a:srgbClr val="00B0F0"/>
                  </a:solidFill>
                </a:rPr>
                <a:t>D=0</a:t>
              </a:r>
              <a:endParaRPr lang="ru-RU" sz="4800" dirty="0">
                <a:solidFill>
                  <a:srgbClr val="00B0F0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929322" y="2285992"/>
              <a:ext cx="1285884" cy="92869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>
                  <a:solidFill>
                    <a:srgbClr val="00B0F0"/>
                  </a:solidFill>
                </a:rPr>
                <a:t>D&lt;0</a:t>
              </a:r>
              <a:endParaRPr lang="ru-RU" sz="48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928000" y="3214686"/>
            <a:ext cx="4645852" cy="929488"/>
            <a:chOff x="1928000" y="3214686"/>
            <a:chExt cx="4645852" cy="929488"/>
          </a:xfrm>
        </p:grpSpPr>
        <p:cxnSp>
          <p:nvCxnSpPr>
            <p:cNvPr id="17" name="Прямая со стрелкой 16"/>
            <p:cNvCxnSpPr>
              <a:stCxn id="13" idx="2"/>
            </p:cNvCxnSpPr>
            <p:nvPr/>
          </p:nvCxnSpPr>
          <p:spPr>
            <a:xfrm rot="5400000">
              <a:off x="1500166" y="3714752"/>
              <a:ext cx="8572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rot="5400000">
              <a:off x="6144430" y="3642520"/>
              <a:ext cx="8572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rot="5400000">
              <a:off x="3929852" y="3713958"/>
              <a:ext cx="8572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214282" y="4143380"/>
            <a:ext cx="2786082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                      </a:t>
            </a:r>
            <a:r>
              <a:rPr lang="en-US" dirty="0" smtClean="0">
                <a:solidFill>
                  <a:srgbClr val="002060"/>
                </a:solidFill>
              </a:rPr>
              <a:t>; 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>
                <a:solidFill>
                  <a:srgbClr val="FF0000"/>
                </a:solidFill>
              </a:rPr>
              <a:t>ва корня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4071942"/>
            <a:ext cx="192882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Нет действительных корней</a:t>
            </a:r>
            <a:r>
              <a:rPr lang="ru-RU" dirty="0" smtClean="0">
                <a:solidFill>
                  <a:srgbClr val="FFC000"/>
                </a:solidFill>
              </a:rPr>
              <a:t>	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4678" y="4143380"/>
            <a:ext cx="2286016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         ; один корень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85720" y="4214818"/>
          <a:ext cx="1500198" cy="748713"/>
        </p:xfrm>
        <a:graphic>
          <a:graphicData uri="http://schemas.openxmlformats.org/presentationml/2006/ole">
            <p:oleObj spid="_x0000_s15362" name="Формула" r:id="rId3" imgW="863280" imgH="431640" progId="Equation.3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3214678" y="4500570"/>
          <a:ext cx="838200" cy="682625"/>
        </p:xfrm>
        <a:graphic>
          <a:graphicData uri="http://schemas.openxmlformats.org/presentationml/2006/ole">
            <p:oleObj spid="_x0000_s15363" name="Формула" r:id="rId4" imgW="48240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Решение квадратного уравнения: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Вычислить дискриминант и сравнить его с нулём;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Если  дискриминант положителен или равен нулю, то воспользоваться формулой корней, если дискриминант отрицательный, то записать, что корней нет.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</a:rPr>
              <a:t>Вычислите дискриминант квадратного уравнения и укажите число его корней:</a:t>
            </a:r>
            <a:endParaRPr lang="ru-RU" sz="2800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dirty="0" smtClean="0">
                <a:solidFill>
                  <a:srgbClr val="0070C0"/>
                </a:solidFill>
              </a:rPr>
              <a:t>x²+4x+1=0</a:t>
            </a:r>
          </a:p>
          <a:p>
            <a:pPr>
              <a:buNone/>
            </a:pPr>
            <a:r>
              <a:rPr lang="en-US" sz="4400" dirty="0" smtClean="0">
                <a:solidFill>
                  <a:srgbClr val="0070C0"/>
                </a:solidFill>
              </a:rPr>
              <a:t>2x²+3x+2=0</a:t>
            </a:r>
          </a:p>
          <a:p>
            <a:pPr>
              <a:buNone/>
            </a:pPr>
            <a:r>
              <a:rPr lang="en-US" sz="4400" dirty="0" smtClean="0">
                <a:solidFill>
                  <a:srgbClr val="0070C0"/>
                </a:solidFill>
              </a:rPr>
              <a:t>-8x²+5x+3=0</a:t>
            </a:r>
          </a:p>
          <a:p>
            <a:pPr>
              <a:buNone/>
            </a:pPr>
            <a:r>
              <a:rPr lang="en-US" sz="4400" dirty="0" smtClean="0">
                <a:solidFill>
                  <a:srgbClr val="0070C0"/>
                </a:solidFill>
              </a:rPr>
              <a:t>4x²+4x+1=0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19458" name="Picture 2" descr="Картинки по запросу умные зв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71612"/>
            <a:ext cx="4762496" cy="35718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</a:rPr>
              <a:t>Решите уравнение: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i="1" dirty="0" smtClean="0">
                <a:solidFill>
                  <a:srgbClr val="0070C0"/>
                </a:solidFill>
              </a:rPr>
              <a:t>а)3</a:t>
            </a:r>
            <a:r>
              <a:rPr lang="en-US" sz="4000" i="1" dirty="0" smtClean="0">
                <a:solidFill>
                  <a:srgbClr val="0070C0"/>
                </a:solidFill>
              </a:rPr>
              <a:t>x²-8x+5=0</a:t>
            </a:r>
            <a:r>
              <a:rPr lang="ru-RU" sz="4000" i="1" dirty="0" smtClean="0">
                <a:solidFill>
                  <a:srgbClr val="0070C0"/>
                </a:solidFill>
              </a:rPr>
              <a:t>                   г)-24-10</a:t>
            </a:r>
            <a:r>
              <a:rPr lang="en-US" sz="4000" i="1" dirty="0" smtClean="0">
                <a:solidFill>
                  <a:srgbClr val="0070C0"/>
                </a:solidFill>
              </a:rPr>
              <a:t>y+y²=0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0070C0"/>
                </a:solidFill>
              </a:rPr>
              <a:t>б)</a:t>
            </a:r>
            <a:r>
              <a:rPr lang="en-US" sz="4000" i="1" dirty="0" smtClean="0">
                <a:solidFill>
                  <a:srgbClr val="0070C0"/>
                </a:solidFill>
              </a:rPr>
              <a:t>x²-10x-24=0                 </a:t>
            </a:r>
            <a:r>
              <a:rPr lang="ru-RU" sz="4000" i="1" dirty="0" err="1" smtClean="0">
                <a:solidFill>
                  <a:srgbClr val="0070C0"/>
                </a:solidFill>
              </a:rPr>
              <a:t>д</a:t>
            </a:r>
            <a:r>
              <a:rPr lang="ru-RU" sz="4000" i="1" dirty="0" smtClean="0">
                <a:solidFill>
                  <a:srgbClr val="0070C0"/>
                </a:solidFill>
              </a:rPr>
              <a:t>)4</a:t>
            </a:r>
            <a:r>
              <a:rPr lang="en-US" sz="4000" i="1" dirty="0" smtClean="0">
                <a:solidFill>
                  <a:srgbClr val="0070C0"/>
                </a:solidFill>
              </a:rPr>
              <a:t>b²+b-33=0</a:t>
            </a:r>
            <a:endParaRPr lang="ru-RU" sz="40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i="1" dirty="0" smtClean="0">
                <a:solidFill>
                  <a:srgbClr val="0070C0"/>
                </a:solidFill>
              </a:rPr>
              <a:t>в)-2</a:t>
            </a:r>
            <a:r>
              <a:rPr lang="en-US" sz="4000" i="1" dirty="0" smtClean="0">
                <a:solidFill>
                  <a:srgbClr val="0070C0"/>
                </a:solidFill>
              </a:rPr>
              <a:t>y²+9y-10=0               </a:t>
            </a:r>
            <a:r>
              <a:rPr lang="ru-RU" sz="4000" i="1" dirty="0" smtClean="0">
                <a:solidFill>
                  <a:srgbClr val="0070C0"/>
                </a:solidFill>
              </a:rPr>
              <a:t>е</a:t>
            </a:r>
            <a:r>
              <a:rPr lang="en-US" sz="4000" i="1" dirty="0" smtClean="0">
                <a:solidFill>
                  <a:srgbClr val="0070C0"/>
                </a:solidFill>
              </a:rPr>
              <a:t>)3a²-3a+1=0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8434" name="Picture 2" descr="Картинки по запросу умные мультяш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143248"/>
            <a:ext cx="4143404" cy="39608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199</Words>
  <PresentationFormat>Экран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Microsoft Equation 3.0</vt:lpstr>
      <vt:lpstr>Формула корней квадратного уравнения</vt:lpstr>
      <vt:lpstr>Разминка</vt:lpstr>
      <vt:lpstr>Слайд 3</vt:lpstr>
      <vt:lpstr>Запишите квадратное уравнение по его коэффициентам </vt:lpstr>
      <vt:lpstr>ax²+bx+c=0</vt:lpstr>
      <vt:lpstr>Слайд 6</vt:lpstr>
      <vt:lpstr>Решение квадратного уравнения:</vt:lpstr>
      <vt:lpstr>Вычислите дискриминант квадратного уравнения и укажите число его корней:</vt:lpstr>
      <vt:lpstr>Решите уравнение:</vt:lpstr>
      <vt:lpstr>Выписать коэффициенты уравнений: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корней квадратного уравнения</dc:title>
  <cp:lastModifiedBy>Super-Макс</cp:lastModifiedBy>
  <cp:revision>16</cp:revision>
  <dcterms:created xsi:type="dcterms:W3CDTF">2016-10-13T16:00:21Z</dcterms:created>
  <dcterms:modified xsi:type="dcterms:W3CDTF">2016-10-13T18:38:25Z</dcterms:modified>
</cp:coreProperties>
</file>